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2" r:id="rId9"/>
    <p:sldId id="273" r:id="rId10"/>
    <p:sldId id="274" r:id="rId11"/>
    <p:sldId id="275" r:id="rId12"/>
    <p:sldId id="270" r:id="rId13"/>
    <p:sldId id="271" r:id="rId14"/>
    <p:sldId id="263" r:id="rId15"/>
    <p:sldId id="268" r:id="rId16"/>
    <p:sldId id="264" r:id="rId17"/>
    <p:sldId id="265" r:id="rId18"/>
    <p:sldId id="269" r:id="rId19"/>
    <p:sldId id="276" r:id="rId20"/>
    <p:sldId id="266" r:id="rId21"/>
    <p:sldId id="26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68"/>
    <p:restoredTop sz="94611"/>
  </p:normalViewPr>
  <p:slideViewPr>
    <p:cSldViewPr snapToGrid="0" snapToObjects="1">
      <p:cViewPr varScale="1">
        <p:scale>
          <a:sx n="116" d="100"/>
          <a:sy n="116" d="100"/>
        </p:scale>
        <p:origin x="5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jpg>
</file>

<file path=ppt/media/image12.png>
</file>

<file path=ppt/media/image13.tiff>
</file>

<file path=ppt/media/image14.png>
</file>

<file path=ppt/media/image15.tiff>
</file>

<file path=ppt/media/image16.tiff>
</file>

<file path=ppt/media/image17.tiff>
</file>

<file path=ppt/media/image18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9560-16B7-3740-AAAF-BB82D2956B09}" type="datetimeFigureOut">
              <a:rPr lang="en-US" smtClean="0"/>
              <a:t>5/18/17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43D0-4B78-9844-A4E5-E72D66F29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089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9560-16B7-3740-AAAF-BB82D2956B09}" type="datetimeFigureOut">
              <a:rPr lang="en-US" smtClean="0"/>
              <a:t>5/18/17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43D0-4B78-9844-A4E5-E72D66F29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8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9560-16B7-3740-AAAF-BB82D2956B09}" type="datetimeFigureOut">
              <a:rPr lang="en-US" smtClean="0"/>
              <a:t>5/18/17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43D0-4B78-9844-A4E5-E72D66F29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96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9560-16B7-3740-AAAF-BB82D2956B09}" type="datetimeFigureOut">
              <a:rPr lang="en-US" smtClean="0"/>
              <a:t>5/18/17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43D0-4B78-9844-A4E5-E72D66F29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86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9560-16B7-3740-AAAF-BB82D2956B09}" type="datetimeFigureOut">
              <a:rPr lang="en-US" smtClean="0"/>
              <a:t>5/18/17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43D0-4B78-9844-A4E5-E72D66F29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23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9560-16B7-3740-AAAF-BB82D2956B09}" type="datetimeFigureOut">
              <a:rPr lang="en-US" smtClean="0"/>
              <a:t>5/18/17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43D0-4B78-9844-A4E5-E72D66F29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209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9560-16B7-3740-AAAF-BB82D2956B09}" type="datetimeFigureOut">
              <a:rPr lang="en-US" smtClean="0"/>
              <a:t>5/18/17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43D0-4B78-9844-A4E5-E72D66F29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084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9560-16B7-3740-AAAF-BB82D2956B09}" type="datetimeFigureOut">
              <a:rPr lang="en-US" smtClean="0"/>
              <a:t>5/18/17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43D0-4B78-9844-A4E5-E72D66F29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285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9560-16B7-3740-AAAF-BB82D2956B09}" type="datetimeFigureOut">
              <a:rPr lang="en-US" smtClean="0"/>
              <a:t>5/18/17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43D0-4B78-9844-A4E5-E72D66F29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116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9560-16B7-3740-AAAF-BB82D2956B09}" type="datetimeFigureOut">
              <a:rPr lang="en-US" smtClean="0"/>
              <a:t>5/18/17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43D0-4B78-9844-A4E5-E72D66F29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01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9560-16B7-3740-AAAF-BB82D2956B09}" type="datetimeFigureOut">
              <a:rPr lang="en-US" smtClean="0"/>
              <a:t>5/18/17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43D0-4B78-9844-A4E5-E72D66F29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618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5B9560-16B7-3740-AAAF-BB82D2956B09}" type="datetimeFigureOut">
              <a:rPr lang="en-US" smtClean="0"/>
              <a:t>5/18/17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443D0-4B78-9844-A4E5-E72D66F29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47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sualstudio.com/" TargetMode="External"/><Relationship Id="rId4" Type="http://schemas.openxmlformats.org/officeDocument/2006/relationships/image" Target="../media/image7.tiff"/><Relationship Id="rId5" Type="http://schemas.openxmlformats.org/officeDocument/2006/relationships/image" Target="../media/image8.tiff"/><Relationship Id="rId6" Type="http://schemas.openxmlformats.org/officeDocument/2006/relationships/image" Target="../media/image9.png"/><Relationship Id="rId7" Type="http://schemas.openxmlformats.org/officeDocument/2006/relationships/hyperlink" Target="https://code.visualstudio.com/" TargetMode="External"/><Relationship Id="rId8" Type="http://schemas.openxmlformats.org/officeDocument/2006/relationships/image" Target="../media/image10.tiff"/><Relationship Id="rId9" Type="http://schemas.openxmlformats.org/officeDocument/2006/relationships/hyperlink" Target="https://www.jetbrains.com/rider/" TargetMode="External"/><Relationship Id="rId10" Type="http://schemas.openxmlformats.org/officeDocument/2006/relationships/hyperlink" Target="http://www.omnisharp.net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Relationship Id="rId3" Type="http://schemas.openxmlformats.org/officeDocument/2006/relationships/hyperlink" Target="https://www.docker.com/what-container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hyperlink" Target="https://www.docker.com/what-container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tacoda.com/courses/docker" TargetMode="External"/><Relationship Id="rId4" Type="http://schemas.openxmlformats.org/officeDocument/2006/relationships/hyperlink" Target="https://github.com/docker/labs" TargetMode="External"/><Relationship Id="rId5" Type="http://schemas.openxmlformats.org/officeDocument/2006/relationships/hyperlink" Target="https://docs.docker.com/" TargetMode="External"/><Relationship Id="rId6" Type="http://schemas.openxmlformats.org/officeDocument/2006/relationships/hyperlink" Target="https://www.docker.com/docker-mac" TargetMode="External"/><Relationship Id="rId7" Type="http://schemas.openxmlformats.org/officeDocument/2006/relationships/hyperlink" Target="https://www.docker.com/docker-window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billpratt/docker-azure-workshop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mpratt.com/" TargetMode="External"/><Relationship Id="rId4" Type="http://schemas.openxmlformats.org/officeDocument/2006/relationships/hyperlink" Target="https://github.com/billpratt" TargetMode="External"/><Relationship Id="rId5" Type="http://schemas.openxmlformats.org/officeDocument/2006/relationships/hyperlink" Target="https://github.com/billpratt/DotNetDockerExample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witter.com/dev_enginerd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4" Type="http://schemas.openxmlformats.org/officeDocument/2006/relationships/hyperlink" Target="https://docs.docker.com/engine/swarm/" TargetMode="External"/><Relationship Id="rId5" Type="http://schemas.openxmlformats.org/officeDocument/2006/relationships/hyperlink" Target="https://kubernetes.io/" TargetMode="External"/><Relationship Id="rId6" Type="http://schemas.openxmlformats.org/officeDocument/2006/relationships/image" Target="../media/image17.tiff"/><Relationship Id="rId7" Type="http://schemas.openxmlformats.org/officeDocument/2006/relationships/hyperlink" Target="https://dcos.io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services/container-service/" TargetMode="External"/><Relationship Id="rId4" Type="http://schemas.openxmlformats.org/officeDocument/2006/relationships/image" Target="../media/image15.tiff"/><Relationship Id="rId5" Type="http://schemas.openxmlformats.org/officeDocument/2006/relationships/image" Target="../media/image16.tiff"/><Relationship Id="rId6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otnet/core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live.asp.net/" TargetMode="Externa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2b1JoHJ" TargetMode="External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net/core#windowsvs2017" TargetMode="External"/><Relationship Id="rId4" Type="http://schemas.openxmlformats.org/officeDocument/2006/relationships/hyperlink" Target="https://www.microsoft.com/net/core#macos" TargetMode="External"/><Relationship Id="rId5" Type="http://schemas.openxmlformats.org/officeDocument/2006/relationships/hyperlink" Target="https://www.microsoft.com/net/core#linuxubuntu" TargetMode="External"/><Relationship Id="rId6" Type="http://schemas.openxmlformats.org/officeDocument/2006/relationships/hyperlink" Target="https://www.microsoft.com/net/core#dockercmd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ot.net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ASP.NET Core and Docker in Azure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Bill Pratt</a:t>
            </a:r>
          </a:p>
          <a:p>
            <a:r>
              <a:rPr lang="en-US" dirty="0" smtClean="0"/>
              <a:t>Lead Software Engineer at </a:t>
            </a:r>
            <a:r>
              <a:rPr lang="en-US" dirty="0" err="1" smtClean="0"/>
              <a:t>Vistaprint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52307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313" y="0"/>
            <a:ext cx="74213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1859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Editors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6536" y="1675817"/>
            <a:ext cx="987552" cy="98755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22953" y="2786978"/>
            <a:ext cx="19720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hlinkClick r:id="rId3"/>
              </a:rPr>
              <a:t>Visual Studio 2017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030" y="1675817"/>
            <a:ext cx="987552" cy="98755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133241" y="2783110"/>
            <a:ext cx="21773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hlinkClick r:id="rId3"/>
              </a:rPr>
              <a:t>Visual Studio for Mac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6536" y="3715857"/>
            <a:ext cx="987552" cy="98755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905" y="1923749"/>
            <a:ext cx="6185771" cy="339106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42188" y="4863888"/>
            <a:ext cx="1933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7"/>
              </a:rPr>
              <a:t>Visual Studio Code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49785" y="3715857"/>
            <a:ext cx="987552" cy="98755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375069" y="4863888"/>
            <a:ext cx="1693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9"/>
              </a:rPr>
              <a:t>Rider - </a:t>
            </a:r>
            <a:r>
              <a:rPr lang="en-US" dirty="0" err="1" smtClean="0">
                <a:hlinkClick r:id="rId9"/>
              </a:rPr>
              <a:t>Jetbrains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848905" y="5547875"/>
            <a:ext cx="72361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cap="none" dirty="0" smtClean="0"/>
              <a:t>Other supported </a:t>
            </a:r>
            <a:r>
              <a:rPr lang="en-US" cap="none" dirty="0" err="1" smtClean="0"/>
              <a:t>OmniSharp</a:t>
            </a:r>
            <a:r>
              <a:rPr lang="en-US" cap="none" dirty="0" smtClean="0"/>
              <a:t> editors: </a:t>
            </a:r>
            <a:r>
              <a:rPr lang="en-US" cap="none" dirty="0" smtClean="0">
                <a:hlinkClick r:id="rId10"/>
              </a:rPr>
              <a:t>http://www.omnisharp.net/</a:t>
            </a:r>
            <a:endParaRPr lang="en-US" cap="none" dirty="0"/>
          </a:p>
        </p:txBody>
      </p:sp>
    </p:spTree>
    <p:extLst>
      <p:ext uri="{BB962C8B-B14F-4D97-AF65-F5344CB8AC3E}">
        <p14:creationId xmlns:p14="http://schemas.microsoft.com/office/powerpoint/2010/main" val="13358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9061" y="200025"/>
            <a:ext cx="5729189" cy="6513840"/>
          </a:xfrm>
        </p:spPr>
      </p:pic>
    </p:spTree>
    <p:extLst>
      <p:ext uri="{BB962C8B-B14F-4D97-AF65-F5344CB8AC3E}">
        <p14:creationId xmlns:p14="http://schemas.microsoft.com/office/powerpoint/2010/main" val="663780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4510" y="2766219"/>
            <a:ext cx="4782981" cy="1325563"/>
          </a:xfrm>
        </p:spPr>
        <p:txBody>
          <a:bodyPr/>
          <a:lstStyle/>
          <a:p>
            <a:pPr algn="ctr"/>
            <a:r>
              <a:rPr lang="en-US" dirty="0" smtClean="0"/>
              <a:t>ASP.NET Core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379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234" y="1990533"/>
            <a:ext cx="9002381" cy="2734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99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a container?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Virtual Machine = “Virtual Hardware w/ OS”</a:t>
            </a:r>
          </a:p>
          <a:p>
            <a:r>
              <a:rPr lang="en-US" dirty="0" smtClean="0"/>
              <a:t>Container = “Virtual Operating System”</a:t>
            </a:r>
          </a:p>
          <a:p>
            <a:endParaRPr lang="en-US" dirty="0" smtClean="0"/>
          </a:p>
          <a:p>
            <a:r>
              <a:rPr lang="en-US" dirty="0" smtClean="0"/>
              <a:t>Unlike </a:t>
            </a:r>
            <a:r>
              <a:rPr lang="en-US" dirty="0"/>
              <a:t>VMs, containers do not bundle a full operating system - only libraries and settings required to make the software work are </a:t>
            </a:r>
            <a:r>
              <a:rPr lang="en-US" dirty="0" smtClean="0"/>
              <a:t>needed</a:t>
            </a:r>
          </a:p>
          <a:p>
            <a:r>
              <a:rPr lang="en-US" dirty="0" smtClean="0"/>
              <a:t>Makes </a:t>
            </a:r>
            <a:r>
              <a:rPr lang="en-US" dirty="0"/>
              <a:t>for efficient, lightweight, self-contained systems and guarantees that software will always run the same, regardless of where it’s deployed</a:t>
            </a:r>
          </a:p>
        </p:txBody>
      </p:sp>
    </p:spTree>
    <p:extLst>
      <p:ext uri="{BB962C8B-B14F-4D97-AF65-F5344CB8AC3E}">
        <p14:creationId xmlns:p14="http://schemas.microsoft.com/office/powerpoint/2010/main" val="1549397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640010" y="283466"/>
            <a:ext cx="4894385" cy="490660"/>
          </a:xfrm>
        </p:spPr>
        <p:txBody>
          <a:bodyPr>
            <a:normAutofit fontScale="90000"/>
          </a:bodyPr>
          <a:lstStyle/>
          <a:p>
            <a:r>
              <a:rPr lang="en-US" smtClean="0"/>
              <a:t>What’s a Container</a:t>
            </a:r>
            <a:r>
              <a:rPr lang="en-US" dirty="0" smtClean="0"/>
              <a:t>?	</a:t>
            </a:r>
            <a:endParaRPr lang="en-US" dirty="0"/>
          </a:p>
        </p:txBody>
      </p:sp>
      <p:pic>
        <p:nvPicPr>
          <p:cNvPr id="8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9101" y="920610"/>
            <a:ext cx="7516205" cy="593739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842739" y="6342184"/>
            <a:ext cx="3563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hlinkClick r:id="rId3"/>
              </a:rPr>
              <a:t>www.docker.com</a:t>
            </a:r>
            <a:r>
              <a:rPr lang="en-US" dirty="0" smtClean="0">
                <a:hlinkClick r:id="rId3"/>
              </a:rPr>
              <a:t>/what-container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0962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116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66845" y="6307016"/>
            <a:ext cx="3458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/>
              </a:rPr>
              <a:t>www.docker.com/what-container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9411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started with Docker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794761"/>
            <a:ext cx="10515600" cy="210311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Useful Resources:</a:t>
            </a:r>
          </a:p>
          <a:p>
            <a:r>
              <a:rPr lang="en-US" dirty="0"/>
              <a:t>Swarm Lab: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billpratt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docker</a:t>
            </a:r>
            <a:r>
              <a:rPr lang="en-US" dirty="0">
                <a:hlinkClick r:id="rId2"/>
              </a:rPr>
              <a:t>-azure-workshop</a:t>
            </a:r>
            <a:endParaRPr lang="en-US" dirty="0" smtClean="0">
              <a:hlinkClick r:id="rId2"/>
            </a:endParaRPr>
          </a:p>
          <a:p>
            <a:r>
              <a:rPr lang="en-US" dirty="0" smtClean="0">
                <a:hlinkClick r:id="rId2"/>
              </a:rPr>
              <a:t>http</a:t>
            </a:r>
            <a:r>
              <a:rPr lang="en-US" dirty="0" smtClean="0">
                <a:hlinkClick r:id="rId2"/>
              </a:rPr>
              <a:t>://training.play-with-docker.com/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https://www.katacoda.com/courses/docker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https://github.com/docker/labs</a:t>
            </a:r>
            <a:endParaRPr lang="en-US" dirty="0" smtClean="0"/>
          </a:p>
          <a:p>
            <a:r>
              <a:rPr lang="en-US" dirty="0" smtClean="0">
                <a:hlinkClick r:id="rId5"/>
              </a:rPr>
              <a:t>https://docs.docker.com/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38200" y="1934003"/>
            <a:ext cx="101071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Docker for Mac: </a:t>
            </a:r>
            <a:r>
              <a:rPr lang="en-US" sz="2800" dirty="0" smtClean="0">
                <a:hlinkClick r:id="rId6"/>
              </a:rPr>
              <a:t>https://www.docker.com/docker-mac</a:t>
            </a:r>
            <a:endParaRPr lang="en-US" sz="28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Docker for Windows: </a:t>
            </a:r>
            <a:r>
              <a:rPr lang="en-US" sz="2800" dirty="0" smtClean="0">
                <a:hlinkClick r:id="rId7"/>
              </a:rPr>
              <a:t>https://www.docker.com/docker-windows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088661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1740" y="2766219"/>
            <a:ext cx="7208520" cy="1325563"/>
          </a:xfrm>
        </p:spPr>
        <p:txBody>
          <a:bodyPr/>
          <a:lstStyle/>
          <a:p>
            <a:r>
              <a:rPr lang="en-US" dirty="0" smtClean="0"/>
              <a:t>ASP.NET Core w/ Docker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011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Bill Pratt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Twitter: </a:t>
            </a:r>
            <a:r>
              <a:rPr lang="en-US" dirty="0" smtClean="0">
                <a:hlinkClick r:id="rId2"/>
              </a:rPr>
              <a:t>@dev_enginerd</a:t>
            </a:r>
            <a:endParaRPr lang="en-US" dirty="0" smtClean="0"/>
          </a:p>
          <a:p>
            <a:r>
              <a:rPr lang="en-US" dirty="0" smtClean="0"/>
              <a:t>Blog: </a:t>
            </a:r>
            <a:r>
              <a:rPr lang="en-US" dirty="0" smtClean="0">
                <a:hlinkClick r:id="rId3"/>
              </a:rPr>
              <a:t>wmpratt.com</a:t>
            </a:r>
            <a:endParaRPr lang="en-US" dirty="0" smtClean="0"/>
          </a:p>
          <a:p>
            <a:r>
              <a:rPr lang="en-US" dirty="0" err="1" smtClean="0"/>
              <a:t>Github</a:t>
            </a:r>
            <a:r>
              <a:rPr lang="en-US" dirty="0" smtClean="0"/>
              <a:t>: </a:t>
            </a:r>
            <a:r>
              <a:rPr lang="en-US" dirty="0" smtClean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github.com/billpratt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Talk </a:t>
            </a:r>
            <a:r>
              <a:rPr lang="en-US" dirty="0"/>
              <a:t>slides and demos: </a:t>
            </a:r>
            <a:r>
              <a:rPr lang="en-US" dirty="0">
                <a:hlinkClick r:id="rId5"/>
              </a:rPr>
              <a:t>https://github.com/billpratt/DotNetDockerExamples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16421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Container Orchestrators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571" y="1690688"/>
            <a:ext cx="3080300" cy="26402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382" y="1520881"/>
            <a:ext cx="3473355" cy="289212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360985" y="4413007"/>
            <a:ext cx="3267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hlinkClick r:id="rId4"/>
              </a:rPr>
              <a:t>docs.docker.com/engine/swarm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101938" y="4413007"/>
            <a:ext cx="20135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hlinkClick r:id="rId5"/>
              </a:rPr>
              <a:t>www.kubernetes.io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26215" y="1742175"/>
            <a:ext cx="4665785" cy="244953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9635577" y="4413007"/>
            <a:ext cx="13863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hlinkClick r:id="rId7"/>
              </a:rPr>
              <a:t>www.dcos.io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984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622430" y="365123"/>
            <a:ext cx="7250723" cy="1325563"/>
          </a:xfrm>
        </p:spPr>
        <p:txBody>
          <a:bodyPr/>
          <a:lstStyle/>
          <a:p>
            <a:r>
              <a:rPr lang="en-US" dirty="0" smtClean="0"/>
              <a:t>Azure Container Service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860" y="321644"/>
            <a:ext cx="2933701" cy="141252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622430" y="1549501"/>
            <a:ext cx="60564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hlinkClick r:id="rId3"/>
              </a:rPr>
              <a:t>https://azure.microsoft.com/en-us/services/container-service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5893" y="2571201"/>
            <a:ext cx="2169475" cy="18595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5034" y="4267199"/>
            <a:ext cx="2202849" cy="183422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79942" y="4267199"/>
            <a:ext cx="3553522" cy="186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477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31313"/>
            <a:ext cx="10515600" cy="1325563"/>
          </a:xfrm>
        </p:spPr>
        <p:txBody>
          <a:bodyPr/>
          <a:lstStyle/>
          <a:p>
            <a:r>
              <a:rPr lang="en-US" dirty="0" smtClean="0"/>
              <a:t>.NET Cross Platform History	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38200" y="3477321"/>
            <a:ext cx="5016319" cy="3124201"/>
          </a:xfrm>
        </p:spPr>
        <p:txBody>
          <a:bodyPr/>
          <a:lstStyle/>
          <a:p>
            <a:r>
              <a:rPr lang="en-US" cap="none" dirty="0"/>
              <a:t>C</a:t>
            </a:r>
            <a:r>
              <a:rPr lang="en-US" cap="none" dirty="0" smtClean="0"/>
              <a:t>ross </a:t>
            </a:r>
            <a:r>
              <a:rPr lang="en-US" cap="none" dirty="0"/>
              <a:t>p</a:t>
            </a:r>
            <a:r>
              <a:rPr lang="en-US" cap="none" dirty="0" smtClean="0"/>
              <a:t>latform since 2001</a:t>
            </a:r>
          </a:p>
          <a:p>
            <a:r>
              <a:rPr lang="en-US" cap="none" dirty="0" smtClean="0"/>
              <a:t>Open Source</a:t>
            </a:r>
          </a:p>
          <a:p>
            <a:r>
              <a:rPr lang="en-US" cap="none" dirty="0" smtClean="0"/>
              <a:t>Sponsored </a:t>
            </a:r>
            <a:r>
              <a:rPr lang="en-US" cap="none" dirty="0" smtClean="0"/>
              <a:t>by Microsoft and Xamarin</a:t>
            </a:r>
          </a:p>
          <a:p>
            <a:pPr lvl="1"/>
            <a:endParaRPr lang="en-US" cap="none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000" y="1610422"/>
            <a:ext cx="1270000" cy="1524000"/>
          </a:xfrm>
          <a:prstGeom prst="rect">
            <a:avLst/>
          </a:prstGeom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34323"/>
              </p:ext>
            </p:extLst>
          </p:nvPr>
        </p:nvGraphicFramePr>
        <p:xfrm>
          <a:off x="6498860" y="3648155"/>
          <a:ext cx="4245338" cy="20116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122669"/>
                <a:gridCol w="2122669"/>
              </a:tblGrid>
              <a:tr h="566083">
                <a:tc>
                  <a:txBody>
                    <a:bodyPr/>
                    <a:lstStyle/>
                    <a:p>
                      <a:r>
                        <a:rPr lang="en-US" dirty="0" smtClean="0"/>
                        <a:t>Linux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Mac (OS</a:t>
                      </a:r>
                      <a:r>
                        <a:rPr lang="en-US" baseline="0" dirty="0" smtClean="0"/>
                        <a:t> X, iOS, tvOS, watchOS)</a:t>
                      </a:r>
                      <a:endParaRPr lang="en-US" dirty="0"/>
                    </a:p>
                  </a:txBody>
                  <a:tcPr/>
                </a:tc>
              </a:tr>
              <a:tr h="327969">
                <a:tc>
                  <a:txBody>
                    <a:bodyPr/>
                    <a:lstStyle/>
                    <a:p>
                      <a:r>
                        <a:rPr lang="en-US" dirty="0" smtClean="0"/>
                        <a:t>Sun Solaris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BSD (OpenBSD, FreeBSD,</a:t>
                      </a:r>
                      <a:r>
                        <a:rPr lang="en-US" baseline="0" dirty="0" smtClean="0"/>
                        <a:t> NetBSD)</a:t>
                      </a:r>
                      <a:endParaRPr lang="en-US" dirty="0"/>
                    </a:p>
                  </a:txBody>
                  <a:tcPr/>
                </a:tc>
              </a:tr>
              <a:tr h="327969">
                <a:tc>
                  <a:txBody>
                    <a:bodyPr/>
                    <a:lstStyle/>
                    <a:p>
                      <a:r>
                        <a:rPr lang="en-US" dirty="0" smtClean="0"/>
                        <a:t>Windows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Wii</a:t>
                      </a:r>
                      <a:endParaRPr lang="en-US" dirty="0"/>
                    </a:p>
                  </a:txBody>
                  <a:tcPr/>
                </a:tc>
              </a:tr>
              <a:tr h="327969">
                <a:tc>
                  <a:txBody>
                    <a:bodyPr/>
                    <a:lstStyle/>
                    <a:p>
                      <a:r>
                        <a:rPr lang="en-US" dirty="0" smtClean="0"/>
                        <a:t>PlayStation 3 &amp;</a:t>
                      </a:r>
                      <a:r>
                        <a:rPr lang="en-US" baseline="0" dirty="0" smtClean="0"/>
                        <a:t> 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Embedded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2598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2272989"/>
            <a:ext cx="5085216" cy="4402874"/>
          </a:xfrm>
        </p:spPr>
        <p:txBody>
          <a:bodyPr>
            <a:normAutofit/>
          </a:bodyPr>
          <a:lstStyle/>
          <a:p>
            <a:r>
              <a:rPr lang="en-US" cap="none" dirty="0" smtClean="0"/>
              <a:t>New .NET stack – CLR + BCL</a:t>
            </a:r>
          </a:p>
          <a:p>
            <a:pPr lvl="1"/>
            <a:r>
              <a:rPr lang="en-US" cap="none" dirty="0" smtClean="0"/>
              <a:t>Initially forked from .NET Framework</a:t>
            </a:r>
          </a:p>
          <a:p>
            <a:r>
              <a:rPr lang="en-US" cap="none" dirty="0" smtClean="0"/>
              <a:t>Cross Platform</a:t>
            </a:r>
          </a:p>
          <a:p>
            <a:r>
              <a:rPr lang="en-US" cap="none" dirty="0" smtClean="0"/>
              <a:t>Open Source on GitHub</a:t>
            </a:r>
          </a:p>
          <a:p>
            <a:pPr lvl="1"/>
            <a:r>
              <a:rPr lang="en-US" cap="none" dirty="0">
                <a:hlinkClick r:id="rId2"/>
              </a:rPr>
              <a:t>https://</a:t>
            </a:r>
            <a:r>
              <a:rPr lang="en-US" cap="none" dirty="0" err="1" smtClean="0">
                <a:hlinkClick r:id="rId2"/>
              </a:rPr>
              <a:t>github.com</a:t>
            </a:r>
            <a:r>
              <a:rPr lang="en-US" cap="none" dirty="0" smtClean="0">
                <a:hlinkClick r:id="rId2"/>
              </a:rPr>
              <a:t>/</a:t>
            </a:r>
            <a:r>
              <a:rPr lang="en-US" cap="none" dirty="0" err="1" smtClean="0">
                <a:hlinkClick r:id="rId2"/>
              </a:rPr>
              <a:t>dotnet</a:t>
            </a:r>
            <a:r>
              <a:rPr lang="en-US" cap="none" dirty="0" smtClean="0">
                <a:hlinkClick r:id="rId2"/>
              </a:rPr>
              <a:t>/core</a:t>
            </a:r>
            <a:endParaRPr lang="en-US" cap="none" dirty="0" smtClean="0"/>
          </a:p>
          <a:p>
            <a:r>
              <a:rPr lang="en-US" cap="none" dirty="0" smtClean="0"/>
              <a:t>Refactored </a:t>
            </a:r>
            <a:r>
              <a:rPr lang="en-US" cap="none" dirty="0" smtClean="0"/>
              <a:t>BCL</a:t>
            </a:r>
          </a:p>
          <a:p>
            <a:r>
              <a:rPr lang="en-US" dirty="0" smtClean="0"/>
              <a:t>Current Versions: 1.0 LTS, 1.1</a:t>
            </a:r>
          </a:p>
          <a:p>
            <a:r>
              <a:rPr lang="en-US" cap="none" dirty="0" smtClean="0"/>
              <a:t>Next version: 2.0 (Q3 2017)</a:t>
            </a:r>
            <a:endParaRPr lang="en-US" cap="none" dirty="0" smtClean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0813338"/>
              </p:ext>
            </p:extLst>
          </p:nvPr>
        </p:nvGraphicFramePr>
        <p:xfrm>
          <a:off x="7002999" y="2278563"/>
          <a:ext cx="4426856" cy="258717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213428"/>
                <a:gridCol w="2213428"/>
              </a:tblGrid>
              <a:tr h="646794">
                <a:tc>
                  <a:txBody>
                    <a:bodyPr/>
                    <a:lstStyle/>
                    <a:p>
                      <a:r>
                        <a:rPr lang="en-US" dirty="0" smtClean="0"/>
                        <a:t>Windows</a:t>
                      </a:r>
                      <a:r>
                        <a:rPr lang="en-US" baseline="0" dirty="0" smtClean="0"/>
                        <a:t> </a:t>
                      </a:r>
                    </a:p>
                    <a:p>
                      <a:r>
                        <a:rPr lang="en-US" baseline="0" dirty="0" smtClean="0"/>
                        <a:t>(incl. Nano Server)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OS</a:t>
                      </a:r>
                      <a:r>
                        <a:rPr lang="en-US" baseline="0" dirty="0" smtClean="0"/>
                        <a:t> X</a:t>
                      </a:r>
                      <a:endParaRPr lang="en-US" dirty="0"/>
                    </a:p>
                  </a:txBody>
                  <a:tcPr/>
                </a:tc>
              </a:tr>
              <a:tr h="64679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Debian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Ubuntu</a:t>
                      </a:r>
                      <a:endParaRPr lang="en-US" dirty="0"/>
                    </a:p>
                  </a:txBody>
                  <a:tcPr/>
                </a:tc>
              </a:tr>
              <a:tr h="646794">
                <a:tc>
                  <a:txBody>
                    <a:bodyPr/>
                    <a:lstStyle/>
                    <a:p>
                      <a:r>
                        <a:rPr lang="en-US" dirty="0" smtClean="0"/>
                        <a:t>Red Hat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Centos</a:t>
                      </a:r>
                      <a:endParaRPr lang="en-US" dirty="0"/>
                    </a:p>
                  </a:txBody>
                  <a:tcPr/>
                </a:tc>
              </a:tr>
              <a:tr h="64679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openSUSE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Fedora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1909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ASP.NET Core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cap="none" dirty="0" smtClean="0">
                <a:effectLst/>
              </a:rPr>
              <a:t>“New open-source and cross-platform framework for building modern cloud based internet connected applications, such as web apps, </a:t>
            </a:r>
            <a:r>
              <a:rPr lang="en-US" cap="none" dirty="0" err="1" smtClean="0">
                <a:effectLst/>
              </a:rPr>
              <a:t>IoT</a:t>
            </a:r>
            <a:r>
              <a:rPr lang="en-US" cap="none" dirty="0" smtClean="0">
                <a:effectLst/>
              </a:rPr>
              <a:t> apps and mobile </a:t>
            </a:r>
            <a:r>
              <a:rPr lang="en-US" cap="none" dirty="0" err="1" smtClean="0">
                <a:effectLst/>
              </a:rPr>
              <a:t>backends</a:t>
            </a:r>
            <a:r>
              <a:rPr lang="en-US" cap="none" dirty="0" smtClean="0">
                <a:effectLst/>
              </a:rPr>
              <a:t>”</a:t>
            </a:r>
          </a:p>
          <a:p>
            <a:r>
              <a:rPr lang="en-US" cap="none" dirty="0" smtClean="0"/>
              <a:t>Runs on .NET Core or full .NET Framework</a:t>
            </a:r>
          </a:p>
          <a:p>
            <a:r>
              <a:rPr lang="en-US" cap="none" dirty="0" smtClean="0">
                <a:effectLst/>
              </a:rPr>
              <a:t>A unified story for building web UI and web APIs</a:t>
            </a:r>
          </a:p>
          <a:p>
            <a:r>
              <a:rPr lang="en-US" cap="none" dirty="0" smtClean="0">
                <a:effectLst/>
              </a:rPr>
              <a:t>New light-weight and modular HTTP request pipeline</a:t>
            </a:r>
          </a:p>
          <a:p>
            <a:r>
              <a:rPr lang="en-US" cap="none" dirty="0" smtClean="0">
                <a:effectLst/>
              </a:rPr>
              <a:t>host on IIS or self-host in your own process</a:t>
            </a:r>
          </a:p>
          <a:p>
            <a:r>
              <a:rPr lang="en-US" cap="none" dirty="0" smtClean="0">
                <a:effectLst/>
              </a:rPr>
              <a:t>Ships entirely as NuGet packages</a:t>
            </a:r>
          </a:p>
          <a:p>
            <a:pPr lvl="1"/>
            <a:r>
              <a:rPr lang="en-US" cap="none" dirty="0" smtClean="0"/>
              <a:t>Reference packages, not assemblies</a:t>
            </a:r>
            <a:endParaRPr lang="en-US" cap="none" dirty="0" smtClean="0">
              <a:effectLst/>
            </a:endParaRPr>
          </a:p>
          <a:p>
            <a:r>
              <a:rPr lang="en-US" cap="none" dirty="0" smtClean="0">
                <a:effectLst/>
              </a:rPr>
              <a:t>Build and run cross-platform on Windows, Mac and Linux</a:t>
            </a:r>
          </a:p>
          <a:p>
            <a:r>
              <a:rPr lang="en-US" cap="none" dirty="0" smtClean="0">
                <a:effectLst/>
              </a:rPr>
              <a:t>Open source and community focused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304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077345" y="3933951"/>
            <a:ext cx="8037311" cy="2520522"/>
          </a:xfrm>
        </p:spPr>
        <p:txBody>
          <a:bodyPr>
            <a:normAutofit/>
          </a:bodyPr>
          <a:lstStyle/>
          <a:p>
            <a:r>
              <a:rPr lang="en-US" cap="none" dirty="0" smtClean="0"/>
              <a:t>Ongoing live weekly standup with Scott </a:t>
            </a:r>
            <a:r>
              <a:rPr lang="en-US" cap="none" dirty="0" err="1" smtClean="0"/>
              <a:t>Hanselman</a:t>
            </a:r>
            <a:r>
              <a:rPr lang="en-US" cap="none" dirty="0" smtClean="0"/>
              <a:t>, Damian Edwards and other Microsoft </a:t>
            </a:r>
            <a:r>
              <a:rPr lang="en-US" cap="none" dirty="0" err="1" smtClean="0"/>
              <a:t>devs</a:t>
            </a:r>
            <a:endParaRPr lang="en-US" cap="none" dirty="0" smtClean="0"/>
          </a:p>
          <a:p>
            <a:r>
              <a:rPr lang="en-US" cap="none" dirty="0" smtClean="0"/>
              <a:t>First episode aired Nov. 4 2014</a:t>
            </a:r>
          </a:p>
          <a:p>
            <a:r>
              <a:rPr lang="en-US" cap="none" dirty="0" smtClean="0"/>
              <a:t>Keeps community engaged with progress</a:t>
            </a:r>
          </a:p>
          <a:p>
            <a:r>
              <a:rPr lang="en-US" cap="none" dirty="0">
                <a:hlinkClick r:id="rId2"/>
              </a:rPr>
              <a:t>https://</a:t>
            </a:r>
            <a:r>
              <a:rPr lang="en-US" cap="none" dirty="0" err="1" smtClean="0">
                <a:hlinkClick r:id="rId2"/>
              </a:rPr>
              <a:t>live.asp.net</a:t>
            </a:r>
            <a:endParaRPr lang="en-US" cap="non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549" y="430341"/>
            <a:ext cx="7004902" cy="319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22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6969"/>
            <a:ext cx="10515600" cy="1325563"/>
          </a:xfrm>
        </p:spPr>
        <p:txBody>
          <a:bodyPr/>
          <a:lstStyle/>
          <a:p>
            <a:r>
              <a:rPr lang="en-US" dirty="0" smtClean="0"/>
              <a:t>.NET Standard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288022"/>
            <a:ext cx="99934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dirty="0" smtClean="0"/>
              <a:t>Details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bit.ly/2b1JoHJ</a:t>
            </a:r>
            <a:endParaRPr lang="en-US" dirty="0" smtClean="0"/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dirty="0" smtClean="0"/>
              <a:t>Replaces PCL</a:t>
            </a:r>
            <a:r>
              <a:rPr lang="en-US" dirty="0"/>
              <a:t>		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dirty="0"/>
              <a:t>Enables developers to produce portable libraries that are usable across .NET runtimes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2150" y="3096283"/>
            <a:ext cx="7658100" cy="368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693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I get started?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Install .NET Core from </a:t>
            </a:r>
            <a:r>
              <a:rPr lang="en-US" dirty="0" smtClean="0">
                <a:hlinkClick r:id="rId2"/>
              </a:rPr>
              <a:t>http://dot.net/</a:t>
            </a: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Windows: </a:t>
            </a:r>
            <a:r>
              <a:rPr lang="en-US" dirty="0" smtClean="0">
                <a:hlinkClick r:id="rId3"/>
              </a:rPr>
              <a:t>https://www.microsoft.com/net/core#windowsvs2017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err="1" smtClean="0"/>
              <a:t>macOS</a:t>
            </a:r>
            <a:r>
              <a:rPr lang="en-US" dirty="0" smtClean="0"/>
              <a:t>: </a:t>
            </a:r>
            <a:r>
              <a:rPr lang="en-US" dirty="0" smtClean="0">
                <a:hlinkClick r:id="rId4"/>
              </a:rPr>
              <a:t>https://www.microsoft.com/net/core#macos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Linux: </a:t>
            </a:r>
            <a:r>
              <a:rPr lang="en-US" dirty="0" smtClean="0">
                <a:hlinkClick r:id="rId5"/>
              </a:rPr>
              <a:t>https://www.microsoft.com/net/core#linuxubuntu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Docker: </a:t>
            </a:r>
            <a:r>
              <a:rPr lang="en-US" dirty="0" smtClean="0">
                <a:hlinkClick r:id="rId6"/>
              </a:rPr>
              <a:t>https://www.microsoft.com/net/core#dockercmd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785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0905" y="104872"/>
            <a:ext cx="10350190" cy="862360"/>
          </a:xfrm>
        </p:spPr>
        <p:txBody>
          <a:bodyPr/>
          <a:lstStyle/>
          <a:p>
            <a:r>
              <a:rPr lang="en-US" dirty="0" smtClean="0"/>
              <a:t>Editors? Just use VIM!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415" y="967232"/>
            <a:ext cx="9181171" cy="573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916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466</Words>
  <Application>Microsoft Macintosh PowerPoint</Application>
  <PresentationFormat>Widescreen</PresentationFormat>
  <Paragraphs>100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Calibri</vt:lpstr>
      <vt:lpstr>Calibri Light</vt:lpstr>
      <vt:lpstr>Arial</vt:lpstr>
      <vt:lpstr>Office Theme</vt:lpstr>
      <vt:lpstr>ASP.NET Core and Docker in Azure</vt:lpstr>
      <vt:lpstr>Bill Pratt</vt:lpstr>
      <vt:lpstr>.NET Cross Platform History </vt:lpstr>
      <vt:lpstr>.NET Core</vt:lpstr>
      <vt:lpstr>ASP.NET Core</vt:lpstr>
      <vt:lpstr>PowerPoint Presentation</vt:lpstr>
      <vt:lpstr>.NET Standard</vt:lpstr>
      <vt:lpstr>How do I get started?</vt:lpstr>
      <vt:lpstr>Editors? Just use VIM!</vt:lpstr>
      <vt:lpstr>PowerPoint Presentation</vt:lpstr>
      <vt:lpstr>Editors</vt:lpstr>
      <vt:lpstr>PowerPoint Presentation</vt:lpstr>
      <vt:lpstr>ASP.NET Core Demo</vt:lpstr>
      <vt:lpstr>PowerPoint Presentation</vt:lpstr>
      <vt:lpstr>What’s a container?</vt:lpstr>
      <vt:lpstr>What’s a Container? </vt:lpstr>
      <vt:lpstr>PowerPoint Presentation</vt:lpstr>
      <vt:lpstr>Get started with Docker</vt:lpstr>
      <vt:lpstr>ASP.NET Core w/ Docker Demo</vt:lpstr>
      <vt:lpstr>Container Orchestrators</vt:lpstr>
      <vt:lpstr>Azure Container Service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ASP.NET Core and Docker in Azure</dc:title>
  <dc:creator>Bill Pratt</dc:creator>
  <cp:lastModifiedBy>Bill Pratt</cp:lastModifiedBy>
  <cp:revision>32</cp:revision>
  <dcterms:created xsi:type="dcterms:W3CDTF">2017-05-14T15:03:23Z</dcterms:created>
  <dcterms:modified xsi:type="dcterms:W3CDTF">2017-05-18T21:26:52Z</dcterms:modified>
</cp:coreProperties>
</file>

<file path=docProps/thumbnail.jpeg>
</file>